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8" autoAdjust="0"/>
  </p:normalViewPr>
  <p:slideViewPr>
    <p:cSldViewPr>
      <p:cViewPr>
        <p:scale>
          <a:sx n="75" d="100"/>
          <a:sy n="75" d="100"/>
        </p:scale>
        <p:origin x="-904" y="-1192"/>
      </p:cViewPr>
      <p:guideLst>
        <p:guide orient="horz" pos="2160"/>
        <p:guide pos="2880"/>
      </p:guideLst>
    </p:cSldViewPr>
  </p:slideViewPr>
  <p:outlineViewPr>
    <p:cViewPr>
      <p:scale>
        <a:sx n="33" d="100"/>
        <a:sy n="33" d="100"/>
      </p:scale>
      <p:origin x="0" y="0"/>
    </p:cViewPr>
  </p:outlineViewPr>
  <p:notesTextViewPr>
    <p:cViewPr>
      <p:scale>
        <a:sx n="1" d="1"/>
        <a:sy n="1" d="1"/>
      </p:scale>
      <p:origin x="0" y="24"/>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D45E3-461B-AA41-950A-9E795EFBCE23}" type="datetimeFigureOut">
              <a:rPr lang="en-US" smtClean="0"/>
              <a:t>20/06/18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B43B6-C291-D44D-988E-1C13426A8EBD}" type="slidenum">
              <a:rPr lang="en-US" smtClean="0"/>
              <a:t>‹#›</a:t>
            </a:fld>
            <a:endParaRPr lang="en-US"/>
          </a:p>
        </p:txBody>
      </p:sp>
    </p:spTree>
    <p:extLst>
      <p:ext uri="{BB962C8B-B14F-4D97-AF65-F5344CB8AC3E}">
        <p14:creationId xmlns:p14="http://schemas.microsoft.com/office/powerpoint/2010/main" val="29135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1</a:t>
            </a:fld>
            <a:endParaRPr lang="en-US"/>
          </a:p>
        </p:txBody>
      </p:sp>
    </p:spTree>
    <p:extLst>
      <p:ext uri="{BB962C8B-B14F-4D97-AF65-F5344CB8AC3E}">
        <p14:creationId xmlns:p14="http://schemas.microsoft.com/office/powerpoint/2010/main" val="354406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eggs </a:t>
            </a:r>
            <a:r>
              <a:rPr lang="en-GB" sz="1200" kern="1200" dirty="0">
                <a:solidFill>
                  <a:schemeClr val="tx1"/>
                </a:solidFill>
                <a:effectLst/>
                <a:latin typeface="+mn-lt"/>
                <a:ea typeface="+mn-ea"/>
                <a:cs typeface="+mn-cs"/>
              </a:rPr>
              <a:t>to be classed as ‘free-range’, the hens must have access to the </a:t>
            </a:r>
            <a:r>
              <a:rPr lang="en-GB" sz="1200" kern="1200" dirty="0" smtClean="0">
                <a:solidFill>
                  <a:schemeClr val="tx1"/>
                </a:solidFill>
                <a:effectLst/>
                <a:latin typeface="+mn-lt"/>
                <a:ea typeface="+mn-ea"/>
                <a:cs typeface="+mn-cs"/>
              </a:rPr>
              <a:t>outdoors. </a:t>
            </a:r>
            <a:r>
              <a:rPr lang="en-GB" sz="1200" kern="1200" dirty="0" smtClean="0">
                <a:solidFill>
                  <a:schemeClr val="tx1"/>
                </a:solidFill>
                <a:effectLst/>
                <a:latin typeface="+mn-lt"/>
                <a:ea typeface="+mn-ea"/>
                <a:cs typeface="+mn-cs"/>
              </a:rPr>
              <a:t>A typical shed is 16,000 birds</a:t>
            </a:r>
            <a:r>
              <a:rPr lang="en-GB" sz="1200" kern="1200" baseline="0" dirty="0" smtClean="0">
                <a:solidFill>
                  <a:schemeClr val="tx1"/>
                </a:solidFill>
                <a:effectLst/>
                <a:latin typeface="+mn-lt"/>
                <a:ea typeface="+mn-ea"/>
                <a:cs typeface="+mn-cs"/>
              </a:rPr>
              <a:t> and the maximum </a:t>
            </a:r>
            <a:r>
              <a:rPr lang="en-GB" sz="1200" kern="1200" dirty="0" smtClean="0">
                <a:solidFill>
                  <a:schemeClr val="tx1"/>
                </a:solidFill>
                <a:effectLst/>
                <a:latin typeface="+mn-lt"/>
                <a:ea typeface="+mn-ea"/>
                <a:cs typeface="+mn-cs"/>
              </a:rPr>
              <a:t>flock size</a:t>
            </a:r>
            <a:r>
              <a:rPr lang="en-GB" sz="1200" kern="1200" baseline="0" dirty="0" smtClean="0">
                <a:solidFill>
                  <a:schemeClr val="tx1"/>
                </a:solidFill>
                <a:effectLst/>
                <a:latin typeface="+mn-lt"/>
                <a:ea typeface="+mn-ea"/>
                <a:cs typeface="+mn-cs"/>
              </a:rPr>
              <a:t> is 4000 birds. </a:t>
            </a:r>
            <a:r>
              <a:rPr lang="en-GB" sz="1200" kern="1200" dirty="0" smtClean="0">
                <a:solidFill>
                  <a:schemeClr val="tx1"/>
                </a:solidFill>
                <a:effectLst/>
                <a:latin typeface="+mn-lt"/>
                <a:ea typeface="+mn-ea"/>
                <a:cs typeface="+mn-cs"/>
              </a:rPr>
              <a:t>On the left  of </a:t>
            </a:r>
            <a:r>
              <a:rPr lang="en-GB" sz="1200" kern="1200">
                <a:solidFill>
                  <a:schemeClr val="tx1"/>
                </a:solidFill>
                <a:effectLst/>
                <a:latin typeface="+mn-lt"/>
                <a:ea typeface="+mn-ea"/>
                <a:cs typeface="+mn-cs"/>
              </a:rPr>
              <a:t>the </a:t>
            </a:r>
            <a:r>
              <a:rPr lang="en-GB" sz="1200" kern="1200" smtClean="0">
                <a:solidFill>
                  <a:schemeClr val="tx1"/>
                </a:solidFill>
                <a:effectLst/>
                <a:latin typeface="+mn-lt"/>
                <a:ea typeface="+mn-ea"/>
                <a:cs typeface="+mn-cs"/>
              </a:rPr>
              <a:t>bottom </a:t>
            </a:r>
            <a:r>
              <a:rPr lang="en-GB" sz="1200" kern="1200" dirty="0">
                <a:solidFill>
                  <a:schemeClr val="tx1"/>
                </a:solidFill>
                <a:effectLst/>
                <a:latin typeface="+mn-lt"/>
                <a:ea typeface="+mn-ea"/>
                <a:cs typeface="+mn-cs"/>
              </a:rPr>
              <a:t>of the slide is an idealised depiction of free-range </a:t>
            </a:r>
            <a:r>
              <a:rPr lang="en-GB" sz="1200" kern="1200" dirty="0" smtClean="0">
                <a:solidFill>
                  <a:schemeClr val="tx1"/>
                </a:solidFill>
                <a:effectLst/>
                <a:latin typeface="+mn-lt"/>
                <a:ea typeface="+mn-ea"/>
                <a:cs typeface="+mn-cs"/>
              </a:rPr>
              <a:t>hens. The </a:t>
            </a:r>
            <a:r>
              <a:rPr lang="en-GB" sz="1200" kern="1200" dirty="0" err="1" smtClean="0">
                <a:solidFill>
                  <a:schemeClr val="tx1"/>
                </a:solidFill>
                <a:effectLst/>
                <a:latin typeface="+mn-lt"/>
                <a:ea typeface="+mn-ea"/>
                <a:cs typeface="+mn-cs"/>
              </a:rPr>
              <a:t>popholes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 chickens access </a:t>
            </a:r>
            <a:r>
              <a:rPr lang="en-GB" sz="1200" kern="1200" dirty="0" smtClean="0">
                <a:solidFill>
                  <a:schemeClr val="tx1"/>
                </a:solidFill>
                <a:effectLst/>
                <a:latin typeface="+mn-lt"/>
                <a:ea typeface="+mn-ea"/>
                <a:cs typeface="+mn-cs"/>
              </a:rPr>
              <a:t> to the </a:t>
            </a:r>
            <a:r>
              <a:rPr lang="en-GB" sz="1200" kern="1200" dirty="0" smtClean="0">
                <a:solidFill>
                  <a:schemeClr val="tx1"/>
                </a:solidFill>
                <a:effectLst/>
                <a:latin typeface="+mn-lt"/>
                <a:ea typeface="+mn-ea"/>
                <a:cs typeface="+mn-cs"/>
              </a:rPr>
              <a:t>free range</a:t>
            </a:r>
            <a:r>
              <a:rPr lang="en-GB" sz="1200" kern="1200" baseline="0" dirty="0" smtClean="0">
                <a:solidFill>
                  <a:schemeClr val="tx1"/>
                </a:solidFill>
                <a:effectLst/>
                <a:latin typeface="+mn-lt"/>
                <a:ea typeface="+mn-ea"/>
                <a:cs typeface="+mn-cs"/>
              </a:rPr>
              <a:t> area are opened in the daytime and closed at night.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Barn eggs are produced by hens that remain indoors but can roam freely within the barn.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Colony caged </a:t>
            </a:r>
            <a:r>
              <a:rPr lang="en-GB" sz="1200" kern="1200" dirty="0" smtClean="0">
                <a:solidFill>
                  <a:schemeClr val="tx1"/>
                </a:solidFill>
                <a:effectLst/>
                <a:latin typeface="+mn-lt"/>
                <a:ea typeface="+mn-ea"/>
                <a:cs typeface="+mn-cs"/>
              </a:rPr>
              <a:t>hens </a:t>
            </a:r>
            <a:r>
              <a:rPr lang="en-GB" sz="1200" kern="1200" dirty="0">
                <a:solidFill>
                  <a:schemeClr val="tx1"/>
                </a:solidFill>
                <a:effectLst/>
                <a:latin typeface="+mn-lt"/>
                <a:ea typeface="+mn-ea"/>
                <a:cs typeface="+mn-cs"/>
              </a:rPr>
              <a:t>remain in </a:t>
            </a:r>
            <a:r>
              <a:rPr lang="en-GB" sz="1200" kern="1200" dirty="0" smtClean="0">
                <a:solidFill>
                  <a:schemeClr val="tx1"/>
                </a:solidFill>
                <a:effectLst/>
                <a:latin typeface="+mn-lt"/>
                <a:ea typeface="+mn-ea"/>
                <a:cs typeface="+mn-cs"/>
              </a:rPr>
              <a:t>their cages. Colony caged is also named as enriched cages and are an improvement on the old battery</a:t>
            </a:r>
            <a:r>
              <a:rPr lang="en-GB" sz="1200" kern="1200" baseline="0" dirty="0" smtClean="0">
                <a:solidFill>
                  <a:schemeClr val="tx1"/>
                </a:solidFill>
                <a:effectLst/>
                <a:latin typeface="+mn-lt"/>
                <a:ea typeface="+mn-ea"/>
                <a:cs typeface="+mn-cs"/>
              </a:rPr>
              <a:t> cages which are now banned. They provide additional space and enrichment such as perches, nest boxes and scratch areas. The sheds require light in the daytime and lights turned off at night. They are called colony caged as the hens are typically kept in colonies of 60-80 birds.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2</a:t>
            </a:fld>
            <a:endParaRPr lang="en-US"/>
          </a:p>
        </p:txBody>
      </p:sp>
    </p:spTree>
    <p:extLst>
      <p:ext uri="{BB962C8B-B14F-4D97-AF65-F5344CB8AC3E}">
        <p14:creationId xmlns:p14="http://schemas.microsoft.com/office/powerpoint/2010/main" val="161347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Hens have similar needs to most animals (including humans). They need shelter from the weather and predators, space within the shelter and outside, water and food containing the right nutrients.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3</a:t>
            </a:fld>
            <a:endParaRPr lang="en-US"/>
          </a:p>
        </p:txBody>
      </p:sp>
    </p:spTree>
    <p:extLst>
      <p:ext uri="{BB962C8B-B14F-4D97-AF65-F5344CB8AC3E}">
        <p14:creationId xmlns:p14="http://schemas.microsoft.com/office/powerpoint/2010/main" val="39395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4</a:t>
            </a:fld>
            <a:endParaRPr lang="en-US"/>
          </a:p>
        </p:txBody>
      </p:sp>
    </p:spTree>
    <p:extLst>
      <p:ext uri="{BB962C8B-B14F-4D97-AF65-F5344CB8AC3E}">
        <p14:creationId xmlns:p14="http://schemas.microsoft.com/office/powerpoint/2010/main" val="61591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chicken run is designed to enclose the chickens whilst giving them space to move around an forage. This prevents them from wandering too far away or falling prey to predators such as foxes. It also prevents them from using ‘secret’ places to lay their eggs</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AB43B6-C291-D44D-988E-1C13426A8EBD}" type="slidenum">
              <a:rPr lang="en-US" smtClean="0"/>
              <a:t>5</a:t>
            </a:fld>
            <a:endParaRPr lang="en-US"/>
          </a:p>
        </p:txBody>
      </p:sp>
    </p:spTree>
    <p:extLst>
      <p:ext uri="{BB962C8B-B14F-4D97-AF65-F5344CB8AC3E}">
        <p14:creationId xmlns:p14="http://schemas.microsoft.com/office/powerpoint/2010/main" val="382817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hen’s diet must include the correct nutrients, vitamins and minerals. Grit helps hens to digest food. Sea-shells contain calcium carbonate which is needed to make eggshells. Egg-producing hens need a high protein diet and lots of water. Hen feeders are designed to provide a continuous flow of food whilst avoiding spoilage.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Water dispensers are also designed to provide a continuous supply of water without spoilage.</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6</a:t>
            </a:fld>
            <a:endParaRPr lang="en-US"/>
          </a:p>
        </p:txBody>
      </p:sp>
    </p:spTree>
    <p:extLst>
      <p:ext uri="{BB962C8B-B14F-4D97-AF65-F5344CB8AC3E}">
        <p14:creationId xmlns:p14="http://schemas.microsoft.com/office/powerpoint/2010/main" val="92565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stimulus picture to start children thinking about what a henhouse for happy hens might look like.</a:t>
            </a:r>
          </a:p>
          <a:p>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7</a:t>
            </a:fld>
            <a:endParaRPr lang="en-US"/>
          </a:p>
        </p:txBody>
      </p:sp>
    </p:spTree>
    <p:extLst>
      <p:ext uri="{BB962C8B-B14F-4D97-AF65-F5344CB8AC3E}">
        <p14:creationId xmlns:p14="http://schemas.microsoft.com/office/powerpoint/2010/main" val="324316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1435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4438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2765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03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8653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499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6570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01132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9038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74335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20/06/18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2294891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 xmlns:a16="http://schemas.microsoft.com/office/drawing/2014/main"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131844"/>
            <a:ext cx="3810532" cy="571580"/>
          </a:xfrm>
          <a:prstGeom prst="rect">
            <a:avLst/>
          </a:prstGeom>
        </p:spPr>
      </p:pic>
      <p:pic>
        <p:nvPicPr>
          <p:cNvPr id="10" name="Picture 9">
            <a:extLst>
              <a:ext uri="{FF2B5EF4-FFF2-40B4-BE49-F238E27FC236}">
                <a16:creationId xmlns="" xmlns:a16="http://schemas.microsoft.com/office/drawing/2014/main"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66620"/>
            <a:ext cx="2088232" cy="572409"/>
          </a:xfrm>
          <a:prstGeom prst="rect">
            <a:avLst/>
          </a:prstGeom>
        </p:spPr>
      </p:pic>
    </p:spTree>
    <p:extLst>
      <p:ext uri="{BB962C8B-B14F-4D97-AF65-F5344CB8AC3E}">
        <p14:creationId xmlns:p14="http://schemas.microsoft.com/office/powerpoint/2010/main" val="370328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 Hens slide sh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59180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 Hens slide show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pic>
        <p:nvPicPr>
          <p:cNvPr id="7" name="Picture 6" descr="Happy Hens slide show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88887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ppy Hens slide show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5190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ppy Hens slide show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58405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ppy Hens slide show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6496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ppy Hens slide show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17695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 Hens slide show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170007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6608</TotalTime>
  <Words>249</Words>
  <Application>Microsoft Macintosh PowerPoint</Application>
  <PresentationFormat>On-screen Show (4:3)</PresentationFormat>
  <Paragraphs>19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in the Classroom</dc:title>
  <dc:creator>Pete Robinson</dc:creator>
  <cp:lastModifiedBy>Kelly Monk</cp:lastModifiedBy>
  <cp:revision>145</cp:revision>
  <dcterms:created xsi:type="dcterms:W3CDTF">2017-01-21T13:48:19Z</dcterms:created>
  <dcterms:modified xsi:type="dcterms:W3CDTF">2018-06-20T22:09:46Z</dcterms:modified>
</cp:coreProperties>
</file>